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4" r:id="rId5"/>
    <p:sldId id="272" r:id="rId6"/>
    <p:sldId id="259" r:id="rId7"/>
    <p:sldId id="260" r:id="rId8"/>
    <p:sldId id="264" r:id="rId9"/>
    <p:sldId id="261" r:id="rId10"/>
    <p:sldId id="263" r:id="rId11"/>
    <p:sldId id="265" r:id="rId12"/>
    <p:sldId id="304" r:id="rId13"/>
    <p:sldId id="266" r:id="rId14"/>
    <p:sldId id="267" r:id="rId15"/>
    <p:sldId id="289" r:id="rId16"/>
    <p:sldId id="290" r:id="rId17"/>
    <p:sldId id="270" r:id="rId18"/>
    <p:sldId id="305" r:id="rId19"/>
    <p:sldId id="273" r:id="rId20"/>
    <p:sldId id="274" r:id="rId21"/>
    <p:sldId id="275" r:id="rId22"/>
    <p:sldId id="277" r:id="rId23"/>
    <p:sldId id="276" r:id="rId24"/>
    <p:sldId id="283" r:id="rId25"/>
    <p:sldId id="285" r:id="rId26"/>
    <p:sldId id="286" r:id="rId27"/>
    <p:sldId id="278" r:id="rId28"/>
    <p:sldId id="282" r:id="rId29"/>
    <p:sldId id="284" r:id="rId30"/>
    <p:sldId id="279" r:id="rId31"/>
    <p:sldId id="313" r:id="rId32"/>
    <p:sldId id="280" r:id="rId33"/>
    <p:sldId id="288" r:id="rId34"/>
    <p:sldId id="306" r:id="rId35"/>
    <p:sldId id="307" r:id="rId36"/>
    <p:sldId id="295" r:id="rId37"/>
    <p:sldId id="296" r:id="rId38"/>
    <p:sldId id="308" r:id="rId39"/>
    <p:sldId id="309" r:id="rId40"/>
    <p:sldId id="315" r:id="rId41"/>
    <p:sldId id="310" r:id="rId42"/>
    <p:sldId id="294" r:id="rId43"/>
    <p:sldId id="311" r:id="rId44"/>
    <p:sldId id="300" r:id="rId45"/>
    <p:sldId id="302" r:id="rId46"/>
    <p:sldId id="301" r:id="rId47"/>
    <p:sldId id="291" r:id="rId48"/>
    <p:sldId id="292" r:id="rId49"/>
    <p:sldId id="297" r:id="rId50"/>
    <p:sldId id="298" r:id="rId51"/>
    <p:sldId id="299" r:id="rId52"/>
    <p:sldId id="28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1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4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1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9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41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9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1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5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3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4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4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F23E3-3B16-4FE1-987A-B0ACB93B110D}" type="datetimeFigureOut">
              <a:rPr lang="en-US" smtClean="0"/>
              <a:t>12/16/2014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414FE-D657-451F-B0A3-B3EDCCD274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130425"/>
            <a:ext cx="9172433" cy="1470025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/>
              <a:t/>
            </a:r>
            <a:br>
              <a:rPr lang="de-DE" sz="3600" b="1" dirty="0"/>
            </a:b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/>
              <a:t/>
            </a:r>
            <a:br>
              <a:rPr lang="de-DE" sz="3600" b="1" dirty="0"/>
            </a:b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/>
              <a:t/>
            </a:r>
            <a:br>
              <a:rPr lang="de-DE" sz="3600" b="1" dirty="0"/>
            </a:b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/>
              <a:t/>
            </a:r>
            <a:br>
              <a:rPr lang="de-DE" sz="3600" b="1" dirty="0"/>
            </a:b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/>
              <a:t/>
            </a:r>
            <a:br>
              <a:rPr lang="de-DE" sz="3600" b="1" dirty="0"/>
            </a:b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i="1" dirty="0" smtClean="0"/>
              <a:t>Mazal Tov!   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 smtClean="0"/>
              <a:t>Das </a:t>
            </a:r>
            <a:r>
              <a:rPr lang="de-DE" sz="3600" b="1" dirty="0"/>
              <a:t>Israel Museum 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 smtClean="0"/>
              <a:t>kurz </a:t>
            </a:r>
            <a:r>
              <a:rPr lang="de-DE" sz="3600" b="1" dirty="0"/>
              <a:t>vor seinem 50. </a:t>
            </a:r>
            <a:r>
              <a:rPr lang="de-DE" sz="3600" b="1" dirty="0" smtClean="0"/>
              <a:t>Geburtstag  </a:t>
            </a:r>
            <a:br>
              <a:rPr lang="de-DE" sz="3600" b="1" dirty="0" smtClean="0"/>
            </a:br>
            <a:r>
              <a:rPr lang="de-DE" sz="3600" b="1" dirty="0" smtClean="0"/>
              <a:t>1965-2015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8" r="27644" b="27126"/>
          <a:stretch/>
        </p:blipFill>
        <p:spPr bwMode="auto">
          <a:xfrm>
            <a:off x="0" y="-2286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0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52400" y="2967335"/>
            <a:ext cx="9448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Jack</a:t>
            </a:r>
            <a:r>
              <a:rPr lang="en-US" sz="3200" b="1" dirty="0">
                <a:solidFill>
                  <a:schemeClr val="bg1"/>
                </a:solidFill>
              </a:rPr>
              <a:t>, Joseph, and Morton Mandel </a:t>
            </a:r>
            <a:r>
              <a:rPr lang="en-US" sz="3200" b="1" dirty="0" smtClean="0">
                <a:solidFill>
                  <a:schemeClr val="bg1"/>
                </a:solidFill>
              </a:rPr>
              <a:t>Wing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for Jewish Art and Life 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4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3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8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6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ritake\Desktop\mira-is\Renewed Israel Museum January 2011_Page_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3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29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3"/>
            <a:ext cx="932497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97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/>
          <a:stretch/>
        </p:blipFill>
        <p:spPr bwMode="auto">
          <a:xfrm>
            <a:off x="0" y="198437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4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27000"/>
            <a:ext cx="945151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1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23282" r="23513" b="26126"/>
          <a:stretch/>
        </p:blipFill>
        <p:spPr bwMode="auto">
          <a:xfrm>
            <a:off x="0" y="-142517"/>
            <a:ext cx="9144000" cy="590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740400"/>
            <a:ext cx="5784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Ausstellung</a:t>
            </a:r>
            <a:r>
              <a:rPr lang="en-US" sz="2400" b="1" dirty="0" smtClean="0"/>
              <a:t> 2014 </a:t>
            </a:r>
          </a:p>
          <a:p>
            <a:r>
              <a:rPr lang="en-US" sz="2400" b="1" i="1" dirty="0" smtClean="0"/>
              <a:t>Unstable Places: New in Contemporary Art</a:t>
            </a:r>
          </a:p>
          <a:p>
            <a:r>
              <a:rPr lang="en-US" sz="2400" b="1" dirty="0" smtClean="0"/>
              <a:t>Thomas Demand, </a:t>
            </a:r>
            <a:r>
              <a:rPr lang="en-US" sz="2400" b="1" i="1" dirty="0" smtClean="0"/>
              <a:t>Pacific Sun</a:t>
            </a:r>
            <a:r>
              <a:rPr lang="en-US" sz="2400" b="1" dirty="0" smtClean="0"/>
              <a:t>, 2012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" y="457200"/>
            <a:ext cx="9208468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Shir\From Desktop\Unstable Places\Exhibition Images\Images\Unstable Places Exhibtion Views - Elie\Unstable Places, Tillmans, Singh, Ninio, B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0"/>
            <a:ext cx="9937167" cy="649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81000" y="5791200"/>
            <a:ext cx="981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r>
              <a:rPr lang="en-US" sz="3200" b="1" dirty="0"/>
              <a:t> </a:t>
            </a:r>
            <a:r>
              <a:rPr lang="en-US" sz="3200" b="1" dirty="0" smtClean="0"/>
              <a:t>      </a:t>
            </a:r>
            <a:r>
              <a:rPr lang="en-US" sz="2400" b="1" dirty="0" smtClean="0"/>
              <a:t>Wolfgang </a:t>
            </a:r>
            <a:r>
              <a:rPr lang="en-US" sz="2400" b="1" dirty="0" err="1" smtClean="0"/>
              <a:t>Tillmans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Dayanita</a:t>
            </a:r>
            <a:r>
              <a:rPr lang="en-US" sz="2400" b="1" dirty="0" smtClean="0"/>
              <a:t> Singh, Moshe Ninio, Katinka Bock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Shir\From Desktop\Unstable Places\Exhibition Images\Images\Unstable Places Exhibtion Views - Elie\2014 Unstable Places   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1874" cy="61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9436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</a:t>
            </a:r>
            <a:r>
              <a:rPr lang="en-US" sz="2400" b="1" dirty="0" err="1" smtClean="0"/>
              <a:t>Dayanita</a:t>
            </a:r>
            <a:r>
              <a:rPr lang="en-US" sz="2400" b="1" dirty="0" smtClean="0"/>
              <a:t> Singh, Thomas Demand, Moshe Ninio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87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:\Shir\From Desktop\Unstable Places\Exhibition Images\Images\Unstable Places Exhibtion Views - Elie\2014 Unstable Places   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5135" b="14973"/>
          <a:stretch/>
        </p:blipFill>
        <p:spPr bwMode="auto">
          <a:xfrm>
            <a:off x="7257" y="-25400"/>
            <a:ext cx="9141624" cy="614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019800"/>
            <a:ext cx="71363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/>
          </a:p>
          <a:p>
            <a:r>
              <a:rPr lang="en-US" sz="2400" b="1" dirty="0" smtClean="0"/>
              <a:t>Francis </a:t>
            </a:r>
            <a:r>
              <a:rPr lang="en-US" sz="2400" b="1" dirty="0" err="1" smtClean="0"/>
              <a:t>Alÿs</a:t>
            </a:r>
            <a:r>
              <a:rPr lang="en-US" sz="2400" b="1" dirty="0" smtClean="0"/>
              <a:t> , </a:t>
            </a:r>
            <a:r>
              <a:rPr lang="en-US" sz="2400" b="1" i="1" dirty="0" smtClean="0"/>
              <a:t>Gold Leaf Project, Israel Palestine</a:t>
            </a:r>
            <a:r>
              <a:rPr lang="en-US" sz="2400" b="1" dirty="0" smtClean="0"/>
              <a:t>, 2005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176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:\Shir\From Desktop\Unstable Places\Exhibition Images\Images\Unstable Places Exhibtion Views - Elie\Unstable Places at The Israel Museum Luc Tuymans, Bruce Conner, Felix Gonzalez-Torr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" r="14254" b="15023"/>
          <a:stretch/>
        </p:blipFill>
        <p:spPr bwMode="auto">
          <a:xfrm>
            <a:off x="-198120" y="-457200"/>
            <a:ext cx="9372600" cy="63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Luc </a:t>
            </a:r>
            <a:r>
              <a:rPr lang="en-US" sz="2400" b="1" dirty="0" err="1" smtClean="0"/>
              <a:t>Tuymans</a:t>
            </a:r>
            <a:r>
              <a:rPr lang="en-US" sz="2400" b="1" dirty="0" smtClean="0"/>
              <a:t>, Felix Gonzales-Torres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410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I:\Shir\From Desktop\Unstable Places\Exhibition Images\Images\Unstable Places Exhibtion Views - Elie\2014 Unstable Places   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5778" r="8916" b="695"/>
          <a:stretch/>
        </p:blipFill>
        <p:spPr bwMode="auto">
          <a:xfrm>
            <a:off x="0" y="-685800"/>
            <a:ext cx="9144000" cy="676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805714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 smtClean="0"/>
              <a:t>Nira Pereg, </a:t>
            </a:r>
            <a:r>
              <a:rPr lang="en-US" sz="2400" b="1" i="1" dirty="0" smtClean="0"/>
              <a:t>Abraham </a:t>
            </a:r>
            <a:r>
              <a:rPr lang="en-US" sz="2400" b="1" i="1" dirty="0" err="1" smtClean="0"/>
              <a:t>Abraham</a:t>
            </a:r>
            <a:r>
              <a:rPr lang="en-US" sz="2400" b="1" i="1" dirty="0" smtClean="0"/>
              <a:t>; Sarah </a:t>
            </a:r>
            <a:r>
              <a:rPr lang="en-US" sz="2400" b="1" i="1" dirty="0" err="1" smtClean="0"/>
              <a:t>Sarah</a:t>
            </a:r>
            <a:r>
              <a:rPr lang="en-US" sz="2400" b="1" dirty="0" smtClean="0"/>
              <a:t>, 2012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365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:\Rita\Nira Pereg\New folder\09Abraha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" y="381000"/>
            <a:ext cx="9116907" cy="51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3105835"/>
            <a:ext cx="85344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sz="2400" b="1" dirty="0" smtClean="0"/>
              <a:t>Nira Pereg, </a:t>
            </a:r>
            <a:r>
              <a:rPr lang="en-US" sz="2400" b="1" i="1" dirty="0" smtClean="0"/>
              <a:t>Abraham </a:t>
            </a:r>
            <a:r>
              <a:rPr lang="en-US" sz="2400" b="1" i="1" dirty="0" err="1" smtClean="0"/>
              <a:t>Abraham</a:t>
            </a:r>
            <a:r>
              <a:rPr lang="en-US" sz="2400" b="1" i="1" dirty="0" smtClean="0"/>
              <a:t>; Sarah </a:t>
            </a:r>
            <a:r>
              <a:rPr lang="en-US" sz="2400" b="1" i="1" dirty="0" err="1" smtClean="0"/>
              <a:t>Sarah</a:t>
            </a:r>
            <a:r>
              <a:rPr lang="en-US" sz="2400" b="1" dirty="0" smtClean="0"/>
              <a:t>, 2012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36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:\Rita\Nira Pereg\New folder\028Abraha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533400"/>
            <a:ext cx="921173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3105835"/>
            <a:ext cx="65532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sz="2400" b="1" dirty="0" smtClean="0"/>
              <a:t>Nira Pereg, </a:t>
            </a:r>
            <a:r>
              <a:rPr lang="en-US" sz="2400" b="1" i="1" dirty="0" smtClean="0"/>
              <a:t>Abraham </a:t>
            </a:r>
            <a:r>
              <a:rPr lang="en-US" sz="2400" b="1" i="1" dirty="0" err="1" smtClean="0"/>
              <a:t>Abraham</a:t>
            </a:r>
            <a:r>
              <a:rPr lang="en-US" sz="2400" b="1" i="1" dirty="0" smtClean="0"/>
              <a:t>; Sarah </a:t>
            </a:r>
            <a:r>
              <a:rPr lang="en-US" sz="2400" b="1" i="1" dirty="0" err="1" smtClean="0"/>
              <a:t>Sarah</a:t>
            </a:r>
            <a:r>
              <a:rPr lang="en-US" sz="2400" b="1" dirty="0" smtClean="0"/>
              <a:t>, 2012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793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I:\Shir\From Desktop\Unstable Places\Exhibition Images\Images\Unstable Places Exhibtion Views - Elie\2014 Unstable Places   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4"/>
          <a:stretch/>
        </p:blipFill>
        <p:spPr bwMode="auto">
          <a:xfrm>
            <a:off x="0" y="0"/>
            <a:ext cx="9128783" cy="6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324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Bruce Conner, </a:t>
            </a:r>
            <a:r>
              <a:rPr lang="en-US" sz="2400" b="1" i="1" dirty="0" smtClean="0"/>
              <a:t>Crossroads</a:t>
            </a:r>
            <a:r>
              <a:rPr lang="en-US" sz="2400" b="1" dirty="0" smtClean="0"/>
              <a:t>, 1976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703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838200"/>
            <a:ext cx="5139209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733800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err="1" smtClean="0"/>
              <a:t>Cyprien</a:t>
            </a:r>
            <a:r>
              <a:rPr lang="en-US" sz="2400" b="1" dirty="0" smtClean="0"/>
              <a:t> Gaillard</a:t>
            </a:r>
          </a:p>
          <a:p>
            <a:r>
              <a:rPr lang="en-US" sz="2400" b="1" i="1" dirty="0" err="1" smtClean="0"/>
              <a:t>o.T</a:t>
            </a:r>
            <a:r>
              <a:rPr lang="en-US" sz="2400" b="1" i="1" dirty="0" smtClean="0"/>
              <a:t>. (</a:t>
            </a:r>
            <a:r>
              <a:rPr lang="en-US" sz="2400" b="1" i="1" dirty="0" err="1" smtClean="0"/>
              <a:t>Baggerzahn</a:t>
            </a:r>
            <a:r>
              <a:rPr lang="en-US" sz="2400" b="1" i="1" dirty="0" smtClean="0"/>
              <a:t>)</a:t>
            </a:r>
            <a:endParaRPr lang="en-US" sz="2400" b="1" dirty="0"/>
          </a:p>
          <a:p>
            <a:r>
              <a:rPr lang="en-US" sz="2400" b="1" dirty="0" smtClean="0"/>
              <a:t>2012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69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509578"/>
            <a:ext cx="9136743" cy="508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867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Omer Fast, </a:t>
            </a:r>
            <a:r>
              <a:rPr lang="en-US" sz="2400" b="1" i="1" dirty="0" smtClean="0"/>
              <a:t>5000 Feet is the Best</a:t>
            </a:r>
            <a:r>
              <a:rPr lang="en-US" sz="2400" b="1" dirty="0" smtClean="0"/>
              <a:t>, 2011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034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752"/>
            <a:ext cx="8915400" cy="690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76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:\Shir\From Desktop\Unstable Places\Exhibition Images\Images\Unstable Places Exhibtion Views - Elie\2014 Unstable Places   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14418" b="15663"/>
          <a:stretch/>
        </p:blipFill>
        <p:spPr bwMode="auto">
          <a:xfrm>
            <a:off x="0" y="-152400"/>
            <a:ext cx="9159240" cy="617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2484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Omer Fast, </a:t>
            </a:r>
            <a:r>
              <a:rPr lang="en-US" sz="2400" b="1" i="1" dirty="0" smtClean="0"/>
              <a:t>5000 </a:t>
            </a:r>
            <a:r>
              <a:rPr lang="en-US" sz="2400" b="1" i="1" dirty="0"/>
              <a:t>Feet is the Best</a:t>
            </a:r>
            <a:r>
              <a:rPr lang="en-US" sz="2400" b="1" dirty="0"/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2493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Grafik_x005f_x005f_x005f_x0020_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6878"/>
            <a:ext cx="3429000" cy="315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19200" y="-4167988"/>
            <a:ext cx="4876800" cy="917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en-US" sz="11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Verein zur Förderung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des Israel-Museums </a:t>
            </a:r>
            <a:r>
              <a:rPr kumimoji="0" lang="de-DE" altLang="en-US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 Jerusalem e.V.</a:t>
            </a:r>
            <a:endParaRPr kumimoji="0" lang="de-DE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48768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</a:t>
            </a:r>
            <a:r>
              <a:rPr lang="en-US" sz="4800" b="1" dirty="0" err="1" smtClean="0"/>
              <a:t>Initiativen</a:t>
            </a:r>
            <a:r>
              <a:rPr lang="en-US" sz="4800" b="1" dirty="0" smtClean="0"/>
              <a:t>, </a:t>
            </a:r>
          </a:p>
          <a:p>
            <a:r>
              <a:rPr lang="en-US" sz="4800" b="1" dirty="0" smtClean="0"/>
              <a:t> </a:t>
            </a:r>
            <a:r>
              <a:rPr lang="en-US" sz="4800" b="1" dirty="0" err="1" smtClean="0"/>
              <a:t>Schenkungen</a:t>
            </a:r>
            <a:r>
              <a:rPr lang="en-US" sz="4800" b="1" dirty="0" smtClean="0"/>
              <a:t> und </a:t>
            </a:r>
            <a:r>
              <a:rPr lang="en-US" sz="4800" b="1" dirty="0" err="1" smtClean="0"/>
              <a:t>Stiftungen</a:t>
            </a:r>
            <a:r>
              <a:rPr lang="en-US" sz="4800" b="1" dirty="0" smtClean="0"/>
              <a:t>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707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0"/>
          <a:stretch/>
        </p:blipFill>
        <p:spPr bwMode="auto">
          <a:xfrm>
            <a:off x="-304800" y="0"/>
            <a:ext cx="10134600" cy="618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3246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Youth Wing </a:t>
            </a:r>
            <a:r>
              <a:rPr lang="en-US" sz="2400" b="1" dirty="0" err="1" smtClean="0"/>
              <a:t>Projekt</a:t>
            </a:r>
            <a:r>
              <a:rPr lang="en-US" sz="2400" b="1" dirty="0" smtClean="0"/>
              <a:t>: </a:t>
            </a:r>
            <a:r>
              <a:rPr lang="en-US" sz="2400" b="1" i="1" dirty="0" smtClean="0"/>
              <a:t>Bridging the Gap</a:t>
            </a:r>
            <a:r>
              <a:rPr lang="en-US" sz="2400" b="1" dirty="0" smtClean="0"/>
              <a:t>,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005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58" y="0"/>
            <a:ext cx="917485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2484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Youth Wing </a:t>
            </a:r>
            <a:r>
              <a:rPr lang="en-US" sz="2400" b="1" dirty="0" err="1" smtClean="0"/>
              <a:t>Projekt</a:t>
            </a:r>
            <a:r>
              <a:rPr lang="en-US" sz="2400" b="1" dirty="0" smtClean="0"/>
              <a:t>: </a:t>
            </a:r>
            <a:r>
              <a:rPr lang="en-US" sz="2400" b="1" i="1" dirty="0" smtClean="0"/>
              <a:t>Bridging </a:t>
            </a:r>
            <a:r>
              <a:rPr lang="en-US" sz="2400" b="1" i="1" dirty="0"/>
              <a:t>the Gap</a:t>
            </a:r>
            <a:r>
              <a:rPr lang="en-US" sz="2400" b="1" dirty="0"/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33586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200525" cy="533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Lucas Cranach </a:t>
            </a:r>
            <a:r>
              <a:rPr lang="en-US" sz="2400" b="1" dirty="0" err="1" smtClean="0"/>
              <a:t>Werkstatt</a:t>
            </a:r>
            <a:r>
              <a:rPr lang="en-US" sz="2400" b="1" dirty="0" smtClean="0"/>
              <a:t>, </a:t>
            </a:r>
            <a:r>
              <a:rPr lang="en-US" sz="2400" b="1" i="1" dirty="0" err="1" smtClean="0"/>
              <a:t>Lucretia</a:t>
            </a:r>
            <a:r>
              <a:rPr lang="en-US" sz="2400" b="1" dirty="0" smtClean="0"/>
              <a:t>, ca. 1540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0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1722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Sigmar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Polke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Wasserbecken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Musikinstrument</a:t>
            </a:r>
            <a:r>
              <a:rPr lang="en-US" sz="2400" b="1" dirty="0" smtClean="0"/>
              <a:t>, 1983</a:t>
            </a:r>
            <a:endParaRPr lang="en-US" sz="2400" b="1" dirty="0"/>
          </a:p>
        </p:txBody>
      </p:sp>
      <p:pic>
        <p:nvPicPr>
          <p:cNvPr id="1026" name="Picture 2" descr="C:\Users\RITAKE~1\AppData\Local\Temp\20141201_150533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3681"/>
          <a:stretch/>
        </p:blipFill>
        <p:spPr bwMode="auto">
          <a:xfrm rot="5400000">
            <a:off x="1817782" y="542312"/>
            <a:ext cx="6055039" cy="511636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5871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:\Kiefer, Anselm\Kiefer Anselm#Germany~1945~Liliths Daughters~1990~L_B94_007\Kiefer Anselm#Germany~1945~Liliths Daughters~1990~L_B94_007_1 - Copy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 b="2987"/>
          <a:stretch/>
        </p:blipFill>
        <p:spPr bwMode="auto">
          <a:xfrm>
            <a:off x="-152400" y="1"/>
            <a:ext cx="9501188" cy="631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313716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Anselm Kiefer, </a:t>
            </a:r>
            <a:r>
              <a:rPr lang="en-US" sz="2400" b="1" i="1" dirty="0" err="1" smtClean="0"/>
              <a:t>Liliths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Töchter</a:t>
            </a:r>
            <a:r>
              <a:rPr lang="en-US" sz="2400" b="1" dirty="0" smtClean="0"/>
              <a:t>, 1990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034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 b="6528"/>
          <a:stretch/>
        </p:blipFill>
        <p:spPr bwMode="auto">
          <a:xfrm>
            <a:off x="-1" y="0"/>
            <a:ext cx="9216685" cy="606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Anselm Kiefer, </a:t>
            </a:r>
            <a:r>
              <a:rPr lang="en-US" sz="2400" b="1" i="1" dirty="0" err="1" smtClean="0"/>
              <a:t>Mohn</a:t>
            </a:r>
            <a:r>
              <a:rPr lang="en-US" sz="2400" b="1" i="1" dirty="0" smtClean="0"/>
              <a:t> und </a:t>
            </a:r>
            <a:r>
              <a:rPr lang="en-US" sz="2400" b="1" i="1" dirty="0" err="1" smtClean="0"/>
              <a:t>Gedächtnis</a:t>
            </a:r>
            <a:r>
              <a:rPr lang="en-US" sz="2400" b="1" dirty="0" smtClean="0"/>
              <a:t>, 1989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44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8772"/>
            <a:ext cx="77724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1722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Beat </a:t>
            </a:r>
            <a:r>
              <a:rPr lang="en-US" sz="2400" b="1" dirty="0" err="1" smtClean="0"/>
              <a:t>Streuli</a:t>
            </a:r>
            <a:r>
              <a:rPr lang="en-US" sz="2400" b="1" smtClean="0"/>
              <a:t>, </a:t>
            </a:r>
            <a:r>
              <a:rPr lang="en-US" sz="2400" b="1" i="1" smtClean="0"/>
              <a:t>Tokyo II</a:t>
            </a:r>
            <a:r>
              <a:rPr lang="en-US" sz="2400" b="1" smtClean="0"/>
              <a:t>, </a:t>
            </a:r>
            <a:r>
              <a:rPr lang="en-US" sz="2400" b="1" dirty="0" smtClean="0"/>
              <a:t>1998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236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Mack, Heinz\Mack Heinz$Germany~1931~Triangle in Star~2000~L_B03_012_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162800" cy="56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6096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Heinz Mack, Triangle in a Star, 2000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01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mj.org.il/panavision/images/shrine_index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r="7099"/>
          <a:stretch/>
        </p:blipFill>
        <p:spPr bwMode="auto">
          <a:xfrm>
            <a:off x="-80100" y="609600"/>
            <a:ext cx="923135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975607"/>
            <a:ext cx="4412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err="1" smtClean="0"/>
              <a:t>Schrein</a:t>
            </a:r>
            <a:r>
              <a:rPr lang="en-US" sz="2400" b="1" dirty="0" smtClean="0"/>
              <a:t> des </a:t>
            </a:r>
            <a:r>
              <a:rPr lang="en-US" sz="2400" b="1" dirty="0" err="1" smtClean="0"/>
              <a:t>Buches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1065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us.umich.edu/TempFiles/RossArtwork/Images/43_LG_Bochner_FloatingWorl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7148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1910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err="1" smtClean="0"/>
              <a:t>Grafik</a:t>
            </a:r>
            <a:r>
              <a:rPr lang="en-US" sz="2400" b="1" dirty="0" smtClean="0"/>
              <a:t> von Mel </a:t>
            </a:r>
            <a:r>
              <a:rPr lang="en-US" sz="2400" b="1" dirty="0" err="1" smtClean="0"/>
              <a:t>Bochner</a:t>
            </a:r>
            <a:r>
              <a:rPr lang="en-US" sz="2400" b="1" dirty="0" smtClean="0"/>
              <a:t>, </a:t>
            </a:r>
          </a:p>
          <a:p>
            <a:r>
              <a:rPr lang="en-US" sz="2400" b="1" dirty="0" smtClean="0"/>
              <a:t>Sherrie Levine, Terry Winters etc.</a:t>
            </a:r>
            <a:endParaRPr lang="en-US" sz="2400" b="1" dirty="0"/>
          </a:p>
        </p:txBody>
      </p:sp>
      <p:pic>
        <p:nvPicPr>
          <p:cNvPr id="4100" name="Picture 4" descr="https://encrypted-tbn0.gstatic.com/images?q=tbn:ANd9GcTA2K8W6v4LQurjq0nsBupP-e7f9Wp5KlV3cvtXD1rUgOO2SDM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939"/>
            <a:ext cx="2514600" cy="33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bombmagazine.org/system/rich/rich_files/rich_files/000/023/564/original/Simmons01_bo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14" y="3793671"/>
            <a:ext cx="2936874" cy="27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62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P:\Struth, Thomas\Stanze di Raffaello I Musei Vaticani Rome~1990~L_B01_006\Struth Thomas$Germany~1954~Stanze di Raffaello I Musei Vaticani Rome~1990~L_B01_00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286"/>
            <a:ext cx="5023001" cy="66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4102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Thomas </a:t>
            </a:r>
            <a:r>
              <a:rPr lang="en-US" sz="2400" b="1" dirty="0" err="1" smtClean="0"/>
              <a:t>Struth</a:t>
            </a:r>
            <a:endParaRPr lang="en-US" sz="2400" b="1" dirty="0" smtClean="0"/>
          </a:p>
          <a:p>
            <a:r>
              <a:rPr lang="en-US" sz="2400" b="1" i="1" dirty="0" err="1" smtClean="0"/>
              <a:t>Stanze</a:t>
            </a:r>
            <a:r>
              <a:rPr lang="en-US" sz="2400" b="1" i="1" dirty="0" smtClean="0"/>
              <a:t> di </a:t>
            </a:r>
            <a:r>
              <a:rPr lang="en-US" sz="2400" b="1" i="1" dirty="0" err="1" smtClean="0"/>
              <a:t>Raffaello</a:t>
            </a:r>
            <a:r>
              <a:rPr lang="en-US" sz="2400" b="1" dirty="0" smtClean="0"/>
              <a:t>, 1990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189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:\Feldmann, Hans-Peter\Feldmann Hans Peter$Germany~1941~Two Girls~ 2006~L_B06_0050_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"/>
          <a:stretch/>
        </p:blipFill>
        <p:spPr bwMode="auto">
          <a:xfrm>
            <a:off x="2131687" y="1"/>
            <a:ext cx="4738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657600"/>
            <a:ext cx="228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smtClean="0"/>
              <a:t>Hans-Peter </a:t>
            </a:r>
            <a:r>
              <a:rPr lang="en-US" sz="2400" b="1" dirty="0" err="1" smtClean="0"/>
              <a:t>Feldmann</a:t>
            </a:r>
            <a:r>
              <a:rPr lang="en-US" sz="2400" b="1" dirty="0" smtClean="0"/>
              <a:t>: </a:t>
            </a:r>
            <a:r>
              <a:rPr lang="en-US" sz="2400" b="1" i="1" dirty="0" err="1" smtClean="0"/>
              <a:t>Zwei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Mädchen</a:t>
            </a:r>
            <a:r>
              <a:rPr lang="en-US" sz="2400" b="1" dirty="0" smtClean="0"/>
              <a:t>, 2006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2037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9" b="38131"/>
          <a:stretch/>
        </p:blipFill>
        <p:spPr bwMode="auto">
          <a:xfrm>
            <a:off x="0" y="0"/>
            <a:ext cx="9293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1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7" y="-25400"/>
            <a:ext cx="9219210" cy="617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147464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 smtClean="0"/>
          </a:p>
          <a:p>
            <a:r>
              <a:rPr lang="en-US" sz="2400" b="1" dirty="0" smtClean="0"/>
              <a:t> </a:t>
            </a:r>
            <a:r>
              <a:rPr lang="en-US" sz="2400" b="1" dirty="0" err="1" smtClean="0"/>
              <a:t>Ausstellung</a:t>
            </a:r>
            <a:r>
              <a:rPr lang="en-US" sz="2400" b="1" dirty="0" smtClean="0"/>
              <a:t> 2015: </a:t>
            </a:r>
            <a:r>
              <a:rPr lang="en-US" sz="2400" b="1" i="1" dirty="0" smtClean="0"/>
              <a:t>1965 Israel Today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3076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8600" y="580553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b="1" dirty="0" smtClean="0"/>
          </a:p>
          <a:p>
            <a:r>
              <a:rPr lang="de-DE" sz="2400" b="1" dirty="0" smtClean="0"/>
              <a:t>     Ausstellung 2015: </a:t>
            </a:r>
            <a:r>
              <a:rPr lang="de-DE" sz="2400" b="1" i="1" dirty="0" smtClean="0"/>
              <a:t>Twilight over Berlin 1906 - 1945 </a:t>
            </a:r>
          </a:p>
          <a:p>
            <a:r>
              <a:rPr lang="de-DE" sz="2400" b="1" i="1" dirty="0" smtClean="0"/>
              <a:t>    50 Masterworks from the Neue Nationalgalerie</a:t>
            </a:r>
            <a:endParaRPr lang="en-GB" sz="2400" b="1" i="1" dirty="0"/>
          </a:p>
        </p:txBody>
      </p:sp>
      <p:pic>
        <p:nvPicPr>
          <p:cNvPr id="4" name="Picture 5" descr="http://upload.wikimedia.org/wikipedia/commons/9/9d/Ernst_Ludwig_Kirchner_-_Potsdamer_Plat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76200"/>
            <a:ext cx="4176464" cy="56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3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Rita\New folder (2)\2003 - Vila Nova de Cerveira Bien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327100" cy="60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3244334"/>
            <a:ext cx="74676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sz="2400" b="1" dirty="0" smtClean="0"/>
              <a:t>  </a:t>
            </a:r>
            <a:r>
              <a:rPr lang="en-US" sz="2400" b="1" dirty="0" err="1" smtClean="0"/>
              <a:t>Ausstellung</a:t>
            </a:r>
            <a:r>
              <a:rPr lang="en-US" sz="2400" b="1" dirty="0" smtClean="0"/>
              <a:t> </a:t>
            </a:r>
            <a:r>
              <a:rPr lang="en-US" sz="2400" b="1" dirty="0"/>
              <a:t>2015: </a:t>
            </a:r>
            <a:r>
              <a:rPr lang="en-US" sz="2400" b="1" i="1" dirty="0" smtClean="0"/>
              <a:t>Brief History of Human Mankind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21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62" y="0"/>
            <a:ext cx="9388891" cy="618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186748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 smtClean="0"/>
          </a:p>
          <a:p>
            <a:r>
              <a:rPr lang="en-US" sz="2400" b="1" dirty="0" smtClean="0"/>
              <a:t>Paloma </a:t>
            </a:r>
            <a:r>
              <a:rPr lang="en-US" sz="2400" b="1" dirty="0" err="1" smtClean="0"/>
              <a:t>Varga-Weisz</a:t>
            </a:r>
            <a:r>
              <a:rPr lang="en-US" sz="2400" b="1" dirty="0" smtClean="0"/>
              <a:t>, </a:t>
            </a:r>
            <a:r>
              <a:rPr lang="en-US" sz="2400" b="1" i="1" dirty="0" smtClean="0"/>
              <a:t>Lying Man</a:t>
            </a:r>
            <a:r>
              <a:rPr lang="en-US" sz="2400" b="1" dirty="0" smtClean="0"/>
              <a:t>,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08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1744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62484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Paloma </a:t>
            </a:r>
            <a:r>
              <a:rPr lang="en-US" sz="2400" b="1" dirty="0" err="1" smtClean="0"/>
              <a:t>Varga</a:t>
            </a:r>
            <a:r>
              <a:rPr lang="en-US" sz="2400" b="1" dirty="0" err="1"/>
              <a:t>-</a:t>
            </a:r>
            <a:r>
              <a:rPr lang="en-US" sz="2400" b="1" dirty="0" err="1" smtClean="0"/>
              <a:t>Weisz</a:t>
            </a:r>
            <a:r>
              <a:rPr lang="en-US" sz="2400" b="1" dirty="0" smtClean="0"/>
              <a:t>, </a:t>
            </a:r>
            <a:r>
              <a:rPr lang="en-US" sz="2400" b="1" i="1" dirty="0" smtClean="0"/>
              <a:t>Lying Man</a:t>
            </a:r>
            <a:r>
              <a:rPr lang="en-US" sz="2400" b="1" dirty="0" smtClean="0"/>
              <a:t>,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66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9"/>
          <a:stretch/>
        </p:blipFill>
        <p:spPr bwMode="auto">
          <a:xfrm>
            <a:off x="-43542" y="-380999"/>
            <a:ext cx="9187542" cy="66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" y="6324600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Anish Kapoor, </a:t>
            </a:r>
            <a:r>
              <a:rPr lang="en-US" sz="2400" b="1" i="1" dirty="0" smtClean="0"/>
              <a:t>Turning the World </a:t>
            </a:r>
            <a:r>
              <a:rPr lang="en-US" sz="2400" b="1" i="1" dirty="0"/>
              <a:t>U</a:t>
            </a:r>
            <a:r>
              <a:rPr lang="en-US" sz="2400" b="1" i="1" dirty="0" smtClean="0"/>
              <a:t>pside </a:t>
            </a:r>
            <a:r>
              <a:rPr lang="en-US" sz="2400" b="1" i="1" dirty="0"/>
              <a:t>D</a:t>
            </a:r>
            <a:r>
              <a:rPr lang="en-US" sz="2400" b="1" i="1" dirty="0" smtClean="0"/>
              <a:t>own</a:t>
            </a:r>
            <a:r>
              <a:rPr lang="en-US" sz="2400" b="1" dirty="0" smtClean="0"/>
              <a:t>, Jerusalem, 2010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551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8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:\Shir\From Desktop\Unstable Places\Exhibition Images\Images\Unstable Places Images\Tuymans Luc, Nuclear Plant, 2006~ B09_0413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11196" r="1254" b="5827"/>
          <a:stretch/>
        </p:blipFill>
        <p:spPr bwMode="auto">
          <a:xfrm>
            <a:off x="-319314" y="217715"/>
            <a:ext cx="969554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01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3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ritake\Desktop\mira-is\Renewed Israel Museum January 2011_Page_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7" t="16560" r="1587" b="14234"/>
          <a:stretch/>
        </p:blipFill>
        <p:spPr bwMode="auto">
          <a:xfrm>
            <a:off x="-148771" y="594249"/>
            <a:ext cx="9296400" cy="474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2967335"/>
            <a:ext cx="6934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sz="3600" b="1" dirty="0" smtClean="0"/>
              <a:t>Samuel </a:t>
            </a:r>
            <a:r>
              <a:rPr lang="en-US" sz="3600" b="1" dirty="0"/>
              <a:t>and </a:t>
            </a:r>
            <a:r>
              <a:rPr lang="en-US" sz="3600" b="1" dirty="0" err="1"/>
              <a:t>Saidye</a:t>
            </a:r>
            <a:r>
              <a:rPr lang="en-US" sz="3600" b="1" dirty="0"/>
              <a:t> Bronfman Archaeology Wing</a:t>
            </a:r>
            <a:endParaRPr lang="en-US" sz="3600" dirty="0"/>
          </a:p>
        </p:txBody>
      </p:sp>
      <p:pic>
        <p:nvPicPr>
          <p:cNvPr id="5123" name="Picture 3" descr="C:\Documents and Settings\ritake\Desktop\mira-is\Renewed Israel Museum January 2011_Page_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8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Koekkoekhaus\Pictures\2014-04-15 i phone 2013-2014\i phone 2013-2014 2199.jpg"/>
          <p:cNvPicPr>
            <a:picLocks noChangeAspect="1" noChangeArrowheads="1"/>
          </p:cNvPicPr>
          <p:nvPr/>
        </p:nvPicPr>
        <p:blipFill rotWithShape="1">
          <a:blip r:embed="rId2" cstate="print"/>
          <a:srcRect l="20656" t="22701" r="21450" b="29000"/>
          <a:stretch/>
        </p:blipFill>
        <p:spPr bwMode="auto">
          <a:xfrm rot="60000">
            <a:off x="-44582" y="-78338"/>
            <a:ext cx="3187277" cy="3651208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6551283" y="1830738"/>
            <a:ext cx="256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smtClean="0"/>
              <a:t>Female Figurine </a:t>
            </a:r>
          </a:p>
          <a:p>
            <a:r>
              <a:rPr lang="de-DE" sz="2400" b="1" dirty="0" smtClean="0"/>
              <a:t>230.000 Jahre BC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21" y="-116759"/>
            <a:ext cx="2814931" cy="361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:\Rita\Stone tools, Gesher Bnot Yaakov, IAA 1997-1970, 1972, 83-521_4 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96" y="3500573"/>
            <a:ext cx="4596200" cy="337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Rita\כלים מהתרבות המוסטרית, תקופת האבן התיכונה#1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6"/>
          <a:stretch/>
        </p:blipFill>
        <p:spPr bwMode="auto">
          <a:xfrm>
            <a:off x="4550111" y="3500573"/>
            <a:ext cx="4593889" cy="342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r="72478" b="6271"/>
          <a:stretch/>
        </p:blipFill>
        <p:spPr bwMode="auto">
          <a:xfrm>
            <a:off x="-1" y="-1592944"/>
            <a:ext cx="2733305" cy="665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9215"/>
          <a:stretch/>
        </p:blipFill>
        <p:spPr bwMode="auto">
          <a:xfrm>
            <a:off x="2438400" y="-228599"/>
            <a:ext cx="6701970" cy="574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520293"/>
            <a:ext cx="8987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Muslimische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Gebetsnische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Griech</a:t>
            </a:r>
            <a:r>
              <a:rPr lang="en-US" sz="2400" b="1" dirty="0" smtClean="0"/>
              <a:t>.-</a:t>
            </a:r>
            <a:r>
              <a:rPr lang="en-US" sz="2400" b="1" dirty="0" err="1" smtClean="0"/>
              <a:t>orthodoxe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Kirche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Synagoge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67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</Words>
  <Application>Microsoft Office PowerPoint</Application>
  <PresentationFormat>Bildschirmpräsentation (4:3)</PresentationFormat>
  <Paragraphs>164</Paragraphs>
  <Slides>52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Theme</vt:lpstr>
      <vt:lpstr>           Mazal Tov!    Das Israel Museum  kurz vor seinem 50. Geburtstag   1965-2015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Kersting [ritake@imj.org.il]</dc:creator>
  <cp:lastModifiedBy>Backhaus Step</cp:lastModifiedBy>
  <cp:revision>51</cp:revision>
  <dcterms:created xsi:type="dcterms:W3CDTF">2014-12-01T08:42:25Z</dcterms:created>
  <dcterms:modified xsi:type="dcterms:W3CDTF">2014-12-16T09:00:09Z</dcterms:modified>
</cp:coreProperties>
</file>